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72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73" r:id="rId9"/>
    <p:sldId id="269" r:id="rId10"/>
    <p:sldId id="274" r:id="rId11"/>
    <p:sldId id="270" r:id="rId12"/>
    <p:sldId id="275" r:id="rId13"/>
    <p:sldId id="271" r:id="rId14"/>
    <p:sldId id="272" r:id="rId15"/>
    <p:sldId id="276" r:id="rId16"/>
    <p:sldId id="263" r:id="rId17"/>
    <p:sldId id="279" r:id="rId18"/>
    <p:sldId id="280" r:id="rId19"/>
    <p:sldId id="264" r:id="rId20"/>
    <p:sldId id="277" r:id="rId21"/>
    <p:sldId id="278" r:id="rId22"/>
    <p:sldId id="281" r:id="rId23"/>
    <p:sldId id="282" r:id="rId24"/>
    <p:sldId id="283" r:id="rId25"/>
    <p:sldId id="284" r:id="rId26"/>
    <p:sldId id="285" r:id="rId27"/>
    <p:sldId id="295" r:id="rId28"/>
    <p:sldId id="266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6" r:id="rId38"/>
    <p:sldId id="297" r:id="rId39"/>
    <p:sldId id="298" r:id="rId40"/>
    <p:sldId id="267" r:id="rId41"/>
    <p:sldId id="268" r:id="rId42"/>
    <p:sldId id="29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21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93D98E1-3CD4-5440-BF3B-F8BFC1CA4AE8}" type="datetimeFigureOut">
              <a:rPr lang="en-US" smtClean="0"/>
              <a:t>3/29/14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F3C2C83-337C-7C42-ABDE-65A7D28A8BD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TunesAr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47" y="0"/>
            <a:ext cx="6502400" cy="65024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Network Music</a:t>
            </a:r>
            <a:endParaRPr lang="en-US" dirty="0"/>
          </a:p>
        </p:txBody>
      </p:sp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Master’s Project Presentation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03-30 at 7.55.26 PM.png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 l="-131045" r="-131045"/>
          <a:stretch>
            <a:fillRect/>
          </a:stretch>
        </p:blipFill>
        <p:spPr>
          <a:xfrm>
            <a:off x="-2340949" y="1108636"/>
            <a:ext cx="7467600" cy="4873625"/>
          </a:xfrm>
        </p:spPr>
      </p:pic>
      <p:sp>
        <p:nvSpPr>
          <p:cNvPr id="6" name="TextBox 5"/>
          <p:cNvSpPr txBox="1"/>
          <p:nvPr/>
        </p:nvSpPr>
        <p:spPr>
          <a:xfrm>
            <a:off x="3249986" y="708714"/>
            <a:ext cx="4096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Recommendations</a:t>
            </a:r>
          </a:p>
          <a:p>
            <a:pPr>
              <a:buFontTx/>
              <a:buChar char="-"/>
            </a:pPr>
            <a:r>
              <a:rPr lang="en-US" dirty="0" smtClean="0"/>
              <a:t>You listened to X, you might like Y</a:t>
            </a:r>
          </a:p>
          <a:p>
            <a:pPr>
              <a:buFontTx/>
              <a:buChar char="-"/>
            </a:pPr>
            <a:r>
              <a:rPr lang="en-US" dirty="0" smtClean="0"/>
              <a:t> If you like X and Y, try Z</a:t>
            </a:r>
          </a:p>
          <a:p>
            <a:pPr>
              <a:buFontTx/>
              <a:buChar char="-"/>
            </a:pPr>
            <a:r>
              <a:rPr lang="en-US" dirty="0" smtClean="0"/>
              <a:t> Bob has been listening to a lot of Z</a:t>
            </a:r>
          </a:p>
          <a:p>
            <a:pPr>
              <a:buFontTx/>
              <a:buChar char="-"/>
            </a:pPr>
            <a:r>
              <a:rPr lang="en-US" dirty="0" smtClean="0"/>
              <a:t> XYZ touring Atlanta on mm/</a:t>
            </a:r>
            <a:r>
              <a:rPr lang="en-US" dirty="0" err="1" smtClean="0"/>
              <a:t>dd/yy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92851" y="2239347"/>
            <a:ext cx="1857135" cy="47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49986" y="2526093"/>
            <a:ext cx="368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Personal sharing via chat 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92851" y="901201"/>
            <a:ext cx="1857135" cy="7783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49986" y="4041748"/>
            <a:ext cx="352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Collaborative playlists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570371" y="4246566"/>
            <a:ext cx="1679615" cy="996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9986" y="5058931"/>
            <a:ext cx="3113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/>
              <a:t> Play Counts</a:t>
            </a:r>
          </a:p>
          <a:p>
            <a:pPr>
              <a:buFontTx/>
              <a:buChar char="-"/>
            </a:pPr>
            <a:r>
              <a:rPr lang="en-US" dirty="0" smtClean="0"/>
              <a:t> Activity</a:t>
            </a:r>
          </a:p>
          <a:p>
            <a:pPr>
              <a:buFontTx/>
              <a:buChar char="-"/>
            </a:pPr>
            <a:r>
              <a:rPr lang="en-US" dirty="0" smtClean="0"/>
              <a:t> Other Apps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Add-on</a:t>
            </a:r>
            <a:r>
              <a:rPr lang="en-US" dirty="0" smtClean="0"/>
              <a:t> Multimedia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28808"/>
            <a:ext cx="35560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62" y="3780858"/>
            <a:ext cx="7518400" cy="90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32000"/>
            <a:ext cx="28575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261" y="2490729"/>
            <a:ext cx="5262643" cy="2400929"/>
          </a:xfrm>
          <a:prstGeom prst="rect">
            <a:avLst/>
          </a:prstGeom>
        </p:spPr>
      </p:pic>
      <p:pic>
        <p:nvPicPr>
          <p:cNvPr id="5" name="Picture 4" descr="Photo Mar 30, 8 15 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49" y="436946"/>
            <a:ext cx="3332865" cy="5915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8554" y="1146983"/>
            <a:ext cx="4082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an Audio Clip or Sound to describe the picture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57973" y="1515656"/>
            <a:ext cx="1720581" cy="614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23513" y="4891658"/>
            <a:ext cx="405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</a:t>
            </a:r>
            <a:r>
              <a:rPr lang="en-US" dirty="0" smtClean="0"/>
              <a:t>sequential </a:t>
            </a:r>
            <a:r>
              <a:rPr lang="en-US" dirty="0" smtClean="0"/>
              <a:t>video snippets to create a complete collaborative performance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Specific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832" y="1358900"/>
            <a:ext cx="3314700" cy="245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509"/>
            <a:ext cx="36830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99" y="5434058"/>
            <a:ext cx="31750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635500"/>
            <a:ext cx="3657600" cy="222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450" y="4248150"/>
            <a:ext cx="31115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Tech/</a:t>
            </a:r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3251946"/>
            <a:ext cx="49403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5" y="4803502"/>
            <a:ext cx="42164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35" y="3517900"/>
            <a:ext cx="3289300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35" y="1604138"/>
            <a:ext cx="5956300" cy="135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250" y="4508500"/>
            <a:ext cx="34671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…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JackTrip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Jmess</a:t>
            </a:r>
            <a:r>
              <a:rPr lang="en-US" dirty="0" smtClean="0"/>
              <a:t> – SoundWIRE, CCRMA</a:t>
            </a:r>
          </a:p>
          <a:p>
            <a:r>
              <a:rPr lang="en-US" dirty="0" smtClean="0"/>
              <a:t>LOLC, GTCMT</a:t>
            </a:r>
          </a:p>
          <a:p>
            <a:r>
              <a:rPr lang="en-US" dirty="0" smtClean="0"/>
              <a:t>Distributive Immersive Performance (DIP), IMSC, USC</a:t>
            </a:r>
          </a:p>
          <a:p>
            <a:r>
              <a:rPr lang="en-US" dirty="0" smtClean="0"/>
              <a:t>DIAMOUSES, Crete in Hellas, Greece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unesAr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47" y="0"/>
            <a:ext cx="6502400" cy="65024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301296" y="4339735"/>
            <a:ext cx="6172200" cy="1371600"/>
          </a:xfrm>
        </p:spPr>
        <p:txBody>
          <a:bodyPr/>
          <a:lstStyle/>
          <a:p>
            <a:r>
              <a:rPr lang="en-US" sz="3500" b="0" dirty="0" smtClean="0">
                <a:latin typeface="Mistral"/>
              </a:rPr>
              <a:t>Proglets</a:t>
            </a:r>
            <a:r>
              <a:rPr lang="en-US" dirty="0" smtClean="0"/>
              <a:t>: An iOS app for collaborative music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88830" y="46562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10919" y="2512438"/>
            <a:ext cx="6322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build a system that allows collaborative musical interactions amongst friends by sharing, borrowing, contributing sounds that give rise to interesting ways of real-time composing and performing.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Accessibility: Mobile phone app</a:t>
            </a:r>
          </a:p>
          <a:p>
            <a:r>
              <a:rPr lang="en-US" dirty="0" smtClean="0"/>
              <a:t>Musicality: Polyrhythm, Polyphony</a:t>
            </a:r>
          </a:p>
          <a:p>
            <a:r>
              <a:rPr lang="en-US" dirty="0" smtClean="0"/>
              <a:t>Interface: Multi-track, Mini-DAW</a:t>
            </a:r>
          </a:p>
          <a:p>
            <a:r>
              <a:rPr lang="en-US" dirty="0" smtClean="0"/>
              <a:t>Networking: Edit each other’s posts via Web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Cross-Rhythms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7263" y="2457820"/>
            <a:ext cx="6431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New Harvard Dictionary of Music states that </a:t>
            </a:r>
          </a:p>
          <a:p>
            <a:r>
              <a:rPr lang="en-US" dirty="0" smtClean="0"/>
              <a:t>Cross-rhythm is: </a:t>
            </a:r>
          </a:p>
          <a:p>
            <a:endParaRPr lang="en-US" dirty="0"/>
          </a:p>
          <a:p>
            <a:r>
              <a:rPr lang="en-US" dirty="0" smtClean="0"/>
              <a:t>"A rhythm in which the regular pattern of accents of the prevailing meter is contradicted by a conflicting pattern and not merely a momentary displacement that leaves the prevailing meter fundamentally unchallenged"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Music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5047" y="3881070"/>
            <a:ext cx="5372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“The whole is other than the sum of its parts.”</a:t>
            </a:r>
          </a:p>
          <a:p>
            <a:endParaRPr lang="en-US" dirty="0" smtClean="0"/>
          </a:p>
          <a:p>
            <a:r>
              <a:rPr lang="en-US" dirty="0" smtClean="0"/>
              <a:t>				    		 	- Gestalt Theory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5048" y="2177254"/>
            <a:ext cx="565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“The whole is greater than the sum of its parts.”</a:t>
            </a:r>
          </a:p>
          <a:p>
            <a:endParaRPr lang="en-US" dirty="0" smtClean="0"/>
          </a:p>
          <a:p>
            <a:r>
              <a:rPr lang="en-US" dirty="0" smtClean="0"/>
              <a:t>				     				- Kurt Koffka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LCM Magic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2642" y="1966256"/>
            <a:ext cx="66821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LCM(2, 3, 4) = 12</a:t>
            </a:r>
            <a:endParaRPr lang="en-US" sz="5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2642" y="3220938"/>
            <a:ext cx="66821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LCM(2, 3, 4.5) = </a:t>
            </a:r>
            <a:r>
              <a:rPr lang="en-US" sz="5000" dirty="0" smtClean="0"/>
              <a:t>18</a:t>
            </a:r>
            <a:endParaRPr lang="en-US" sz="5000" dirty="0"/>
          </a:p>
        </p:txBody>
      </p:sp>
      <p:sp>
        <p:nvSpPr>
          <p:cNvPr id="6" name="TextBox 5"/>
          <p:cNvSpPr txBox="1"/>
          <p:nvPr/>
        </p:nvSpPr>
        <p:spPr>
          <a:xfrm>
            <a:off x="1242642" y="4574276"/>
            <a:ext cx="66821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LCM(2.5, 3, 4.5) = </a:t>
            </a:r>
            <a:r>
              <a:rPr lang="en-US" sz="5000" b="1" dirty="0" smtClean="0"/>
              <a:t>45</a:t>
            </a:r>
            <a:endParaRPr lang="en-US" sz="50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Storyboard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70" y="4877268"/>
            <a:ext cx="2190866" cy="1641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839" y="5154470"/>
            <a:ext cx="1131705" cy="1131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56290"/>
            <a:ext cx="841879" cy="1652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36" y="2896997"/>
            <a:ext cx="855535" cy="855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5" y="2356290"/>
            <a:ext cx="841879" cy="16527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652" y="2896997"/>
            <a:ext cx="855535" cy="8555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957" y="2626644"/>
            <a:ext cx="1396242" cy="1396242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2"/>
            <a:endCxn id="6" idx="0"/>
          </p:cNvCxnSpPr>
          <p:nvPr/>
        </p:nvCxnSpPr>
        <p:spPr>
          <a:xfrm rot="5400000">
            <a:off x="783136" y="4314900"/>
            <a:ext cx="11247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14" idx="1"/>
          </p:cNvCxnSpPr>
          <p:nvPr/>
        </p:nvCxnSpPr>
        <p:spPr>
          <a:xfrm>
            <a:off x="1773271" y="3324765"/>
            <a:ext cx="206568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</p:cNvCxnSpPr>
          <p:nvPr/>
        </p:nvCxnSpPr>
        <p:spPr>
          <a:xfrm>
            <a:off x="5235199" y="3324765"/>
            <a:ext cx="1820453" cy="3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ular Callout 32"/>
          <p:cNvSpPr/>
          <p:nvPr/>
        </p:nvSpPr>
        <p:spPr>
          <a:xfrm>
            <a:off x="1275925" y="1738455"/>
            <a:ext cx="1701828" cy="889777"/>
          </a:xfrm>
          <a:prstGeom prst="wedgeRectCallout">
            <a:avLst>
              <a:gd name="adj1" fmla="val -39288"/>
              <a:gd name="adj2" fmla="val 778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Bird Chirp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04535" y="2626644"/>
            <a:ext cx="81320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cap="small" dirty="0">
                <a:solidFill>
                  <a:srgbClr val="575F6D"/>
                </a:solidFill>
                <a:ea typeface="+mj-ea"/>
                <a:cs typeface="+mj-cs"/>
              </a:rPr>
              <a:t>Idea: Storyboard</a:t>
            </a:r>
            <a:endParaRPr kumimoji="0" lang="en-US" sz="30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860" y="2356290"/>
            <a:ext cx="841879" cy="1652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36" y="2896997"/>
            <a:ext cx="855535" cy="855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5" y="2356290"/>
            <a:ext cx="841879" cy="16527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82" y="2898585"/>
            <a:ext cx="855535" cy="8555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269" y="2626408"/>
            <a:ext cx="1396242" cy="139624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3"/>
            <a:endCxn id="13" idx="1"/>
          </p:cNvCxnSpPr>
          <p:nvPr/>
        </p:nvCxnSpPr>
        <p:spPr>
          <a:xfrm flipV="1">
            <a:off x="1773271" y="3324529"/>
            <a:ext cx="1940998" cy="236"/>
          </a:xfrm>
          <a:prstGeom prst="straightConnector1">
            <a:avLst/>
          </a:prstGeom>
          <a:ln>
            <a:tailEnd type="arrow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1"/>
          </p:cNvCxnSpPr>
          <p:nvPr/>
        </p:nvCxnSpPr>
        <p:spPr>
          <a:xfrm>
            <a:off x="4929601" y="3326353"/>
            <a:ext cx="1698281" cy="1588"/>
          </a:xfrm>
          <a:prstGeom prst="straightConnector1">
            <a:avLst/>
          </a:prstGeom>
          <a:ln>
            <a:tailEnd type="arrow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17515" y="2628232"/>
            <a:ext cx="73263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ular Callout 17"/>
          <p:cNvSpPr/>
          <p:nvPr/>
        </p:nvSpPr>
        <p:spPr>
          <a:xfrm>
            <a:off x="5736164" y="1736631"/>
            <a:ext cx="1701828" cy="889777"/>
          </a:xfrm>
          <a:prstGeom prst="wedgeRectCallout">
            <a:avLst>
              <a:gd name="adj1" fmla="val 25706"/>
              <a:gd name="adj2" fmla="val 763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Bird Chirp</a:t>
            </a:r>
          </a:p>
          <a:p>
            <a:pPr algn="ctr"/>
            <a:r>
              <a:rPr lang="en-US" dirty="0" smtClean="0"/>
              <a:t>+ Car Horn?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17" y="5133732"/>
            <a:ext cx="2190866" cy="164103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rot="16200000" flipH="1">
            <a:off x="6365845" y="4443926"/>
            <a:ext cx="137961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992" y="4614848"/>
            <a:ext cx="1329084" cy="132908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104535" y="2626644"/>
            <a:ext cx="81320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66" y="4686098"/>
            <a:ext cx="2484409" cy="1300174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cap="small" dirty="0">
                <a:solidFill>
                  <a:srgbClr val="575F6D"/>
                </a:solidFill>
                <a:ea typeface="+mj-ea"/>
                <a:cs typeface="+mj-cs"/>
              </a:rPr>
              <a:t>Idea: Storyboard</a:t>
            </a:r>
            <a:endParaRPr kumimoji="0" lang="en-US" sz="30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0" y="4877268"/>
            <a:ext cx="2190866" cy="1641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356290"/>
            <a:ext cx="841879" cy="1652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36" y="2896997"/>
            <a:ext cx="855535" cy="855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5" y="2356290"/>
            <a:ext cx="841879" cy="1652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652" y="2896997"/>
            <a:ext cx="855535" cy="855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957" y="2626644"/>
            <a:ext cx="1396242" cy="1396242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2"/>
            <a:endCxn id="3" idx="0"/>
          </p:cNvCxnSpPr>
          <p:nvPr/>
        </p:nvCxnSpPr>
        <p:spPr>
          <a:xfrm rot="5400000">
            <a:off x="783136" y="4314900"/>
            <a:ext cx="11247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9" idx="1"/>
          </p:cNvCxnSpPr>
          <p:nvPr/>
        </p:nvCxnSpPr>
        <p:spPr>
          <a:xfrm>
            <a:off x="1773271" y="3324765"/>
            <a:ext cx="206568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</p:cNvCxnSpPr>
          <p:nvPr/>
        </p:nvCxnSpPr>
        <p:spPr>
          <a:xfrm>
            <a:off x="5235199" y="3324765"/>
            <a:ext cx="1820453" cy="3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ular Callout 13"/>
          <p:cNvSpPr/>
          <p:nvPr/>
        </p:nvSpPr>
        <p:spPr>
          <a:xfrm>
            <a:off x="1275924" y="1738455"/>
            <a:ext cx="2015027" cy="889777"/>
          </a:xfrm>
          <a:prstGeom prst="wedgeRectCallout">
            <a:avLst>
              <a:gd name="adj1" fmla="val -39288"/>
              <a:gd name="adj2" fmla="val 778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Bird Chirp</a:t>
            </a:r>
          </a:p>
          <a:p>
            <a:pPr algn="ctr"/>
            <a:r>
              <a:rPr lang="en-US" dirty="0"/>
              <a:t>-</a:t>
            </a:r>
            <a:r>
              <a:rPr lang="en-US" dirty="0" smtClean="0"/>
              <a:t> Car Horn</a:t>
            </a:r>
          </a:p>
          <a:p>
            <a:pPr algn="ctr"/>
            <a:r>
              <a:rPr lang="en-US" dirty="0" smtClean="0"/>
              <a:t>+ Train Tracks?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4535" y="2626644"/>
            <a:ext cx="81320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906" y="5216965"/>
            <a:ext cx="2190866" cy="1641035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lvl="0" defTabSz="914400">
              <a:spcBef>
                <a:spcPct val="0"/>
              </a:spcBef>
            </a:pPr>
            <a:r>
              <a:rPr lang="en-US" sz="3000" cap="small" dirty="0">
                <a:solidFill>
                  <a:srgbClr val="575F6D"/>
                </a:solidFill>
                <a:ea typeface="+mj-ea"/>
                <a:cs typeface="+mj-cs"/>
              </a:rPr>
              <a:t>Idea: Storyboard</a:t>
            </a:r>
            <a:endParaRPr kumimoji="0" lang="en-US" sz="30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50" y="2356290"/>
            <a:ext cx="841879" cy="16527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36" y="2896997"/>
            <a:ext cx="855535" cy="855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5" y="2356290"/>
            <a:ext cx="841879" cy="1652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572" y="2898585"/>
            <a:ext cx="855535" cy="855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269" y="2626408"/>
            <a:ext cx="1396242" cy="1396242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1773271" y="3324765"/>
            <a:ext cx="1940998" cy="3176"/>
          </a:xfrm>
          <a:prstGeom prst="straightConnector1">
            <a:avLst/>
          </a:prstGeom>
          <a:ln>
            <a:tailEnd type="arrow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6" idx="1"/>
          </p:cNvCxnSpPr>
          <p:nvPr/>
        </p:nvCxnSpPr>
        <p:spPr>
          <a:xfrm>
            <a:off x="4847668" y="3324529"/>
            <a:ext cx="1752904" cy="1824"/>
          </a:xfrm>
          <a:prstGeom prst="straightConnector1">
            <a:avLst/>
          </a:prstGeom>
          <a:ln>
            <a:tailEnd type="arrow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ular Callout 10"/>
          <p:cNvSpPr/>
          <p:nvPr/>
        </p:nvSpPr>
        <p:spPr>
          <a:xfrm>
            <a:off x="5393885" y="1736631"/>
            <a:ext cx="2016797" cy="889777"/>
          </a:xfrm>
          <a:prstGeom prst="wedgeRectCallout">
            <a:avLst>
              <a:gd name="adj1" fmla="val 25706"/>
              <a:gd name="adj2" fmla="val 763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Bird Chirp</a:t>
            </a:r>
          </a:p>
          <a:p>
            <a:pPr algn="ctr"/>
            <a:r>
              <a:rPr lang="en-US" dirty="0" smtClean="0"/>
              <a:t>+ Train Tracks</a:t>
            </a:r>
          </a:p>
          <a:p>
            <a:pPr algn="ctr"/>
            <a:r>
              <a:rPr lang="en-US" dirty="0" smtClean="0"/>
              <a:t>+ Piano?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6" idx="2"/>
            <a:endCxn id="12" idx="0"/>
          </p:cNvCxnSpPr>
          <p:nvPr/>
        </p:nvCxnSpPr>
        <p:spPr>
          <a:xfrm rot="5400000">
            <a:off x="6296918" y="4485542"/>
            <a:ext cx="146284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511" y="5216965"/>
            <a:ext cx="2032000" cy="1270000"/>
          </a:xfrm>
          <a:prstGeom prst="rect">
            <a:avLst/>
          </a:prstGeom>
        </p:spPr>
      </p:pic>
      <p:pic>
        <p:nvPicPr>
          <p:cNvPr id="30" name="Picture 29" descr="Screen Shot 2014-03-31 at 12.16.41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50" y="1835590"/>
            <a:ext cx="495300" cy="520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04535" y="2626644"/>
            <a:ext cx="81320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cap="small" dirty="0">
                <a:solidFill>
                  <a:srgbClr val="575F6D"/>
                </a:solidFill>
                <a:ea typeface="+mj-ea"/>
                <a:cs typeface="+mj-cs"/>
              </a:rPr>
              <a:t>Idea: Storyboard</a:t>
            </a:r>
            <a:endParaRPr kumimoji="0" lang="en-US" sz="30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860" y="2356290"/>
            <a:ext cx="841879" cy="1652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82" y="2898585"/>
            <a:ext cx="855535" cy="855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269" y="2626408"/>
            <a:ext cx="1396242" cy="1396242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>
            <a:off x="4929601" y="3326353"/>
            <a:ext cx="1698281" cy="1588"/>
          </a:xfrm>
          <a:prstGeom prst="straightConnector1">
            <a:avLst/>
          </a:prstGeom>
          <a:ln>
            <a:tailEnd type="arrow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ular Callout 10"/>
          <p:cNvSpPr/>
          <p:nvPr/>
        </p:nvSpPr>
        <p:spPr>
          <a:xfrm>
            <a:off x="5736164" y="1736631"/>
            <a:ext cx="1701828" cy="889777"/>
          </a:xfrm>
          <a:prstGeom prst="wedgeRectCallout">
            <a:avLst>
              <a:gd name="adj1" fmla="val 25706"/>
              <a:gd name="adj2" fmla="val 763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Bird Chirp</a:t>
            </a:r>
          </a:p>
          <a:p>
            <a:pPr algn="ctr"/>
            <a:r>
              <a:rPr lang="en-US" dirty="0" smtClean="0"/>
              <a:t>+ Car Horn?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17" y="5133732"/>
            <a:ext cx="2190866" cy="164103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rot="16200000" flipH="1">
            <a:off x="6365845" y="4443926"/>
            <a:ext cx="137961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992" y="4614848"/>
            <a:ext cx="1329084" cy="1329084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7" idx="0"/>
          </p:cNvCxnSpPr>
          <p:nvPr/>
        </p:nvCxnSpPr>
        <p:spPr>
          <a:xfrm rot="5400000" flipH="1" flipV="1">
            <a:off x="4157065" y="1672963"/>
            <a:ext cx="1208770" cy="6981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131" y="591285"/>
            <a:ext cx="420940" cy="8263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6" y="751569"/>
            <a:ext cx="422728" cy="422728"/>
          </a:xfrm>
          <a:prstGeom prst="rect">
            <a:avLst/>
          </a:prstGeom>
        </p:spPr>
      </p:pic>
      <p:pic>
        <p:nvPicPr>
          <p:cNvPr id="19" name="Picture 18" descr="Screen Shot 2014-03-31 at 12.16.41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131" y="70585"/>
            <a:ext cx="4953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045" y="2628232"/>
            <a:ext cx="841879" cy="16527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5340" y="2573612"/>
            <a:ext cx="687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ym typeface="Wingdings"/>
              </a:rPr>
              <a:t></a:t>
            </a:r>
            <a:endParaRPr lang="en-US" sz="4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Proglets: Work Flow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31, 12 32 4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31, 12 32 5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2" idx="1"/>
          </p:cNvCxnSpPr>
          <p:nvPr/>
        </p:nvCxnSpPr>
        <p:spPr>
          <a:xfrm rot="10800000" flipV="1">
            <a:off x="5011535" y="3550179"/>
            <a:ext cx="2130243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41777" y="3365513"/>
            <a:ext cx="150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IN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Collaborative Music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Gregorian </a:t>
            </a:r>
            <a:r>
              <a:rPr lang="en-US" dirty="0" smtClean="0"/>
              <a:t>P</a:t>
            </a:r>
            <a:r>
              <a:rPr lang="en-US" dirty="0" smtClean="0"/>
              <a:t>lainchants</a:t>
            </a:r>
          </a:p>
          <a:p>
            <a:r>
              <a:rPr lang="en-US" dirty="0" smtClean="0"/>
              <a:t>Chamber Music – “The music of friends”</a:t>
            </a:r>
          </a:p>
          <a:p>
            <a:r>
              <a:rPr lang="en-US" dirty="0" smtClean="0"/>
              <a:t>Barbershop </a:t>
            </a:r>
            <a:r>
              <a:rPr lang="en-US" b="1" dirty="0" smtClean="0"/>
              <a:t>Quartets</a:t>
            </a:r>
          </a:p>
          <a:p>
            <a:r>
              <a:rPr lang="en-US" dirty="0" smtClean="0"/>
              <a:t>Renaissance Orchestra: Consort – “In concert”, Baroque </a:t>
            </a:r>
            <a:r>
              <a:rPr lang="en-US" b="1" dirty="0" smtClean="0"/>
              <a:t>Orchestra</a:t>
            </a:r>
            <a:r>
              <a:rPr lang="en-US" dirty="0" smtClean="0"/>
              <a:t>: Musical director/conductor, Symphony/Modern Orchestra</a:t>
            </a:r>
          </a:p>
          <a:p>
            <a:r>
              <a:rPr lang="en-US" dirty="0" smtClean="0"/>
              <a:t>Andes of Columbia: Andean </a:t>
            </a:r>
            <a:r>
              <a:rPr lang="en-US" b="1" dirty="0" smtClean="0"/>
              <a:t>Ensemble</a:t>
            </a:r>
          </a:p>
          <a:p>
            <a:r>
              <a:rPr lang="en-US" dirty="0" smtClean="0"/>
              <a:t>Thailand: </a:t>
            </a:r>
            <a:r>
              <a:rPr lang="en-US" i="1" dirty="0" smtClean="0"/>
              <a:t>Pi phat</a:t>
            </a:r>
            <a:r>
              <a:rPr lang="en-US" dirty="0" smtClean="0"/>
              <a:t> Ensemble</a:t>
            </a:r>
          </a:p>
          <a:p>
            <a:r>
              <a:rPr lang="en-US" dirty="0" smtClean="0"/>
              <a:t>Indonesia: Gamelan Orchestra</a:t>
            </a:r>
          </a:p>
          <a:p>
            <a:r>
              <a:rPr lang="en-US" dirty="0" smtClean="0"/>
              <a:t>Djembe Drum </a:t>
            </a:r>
            <a:r>
              <a:rPr lang="en-US" b="1" dirty="0" smtClean="0"/>
              <a:t>Circles</a:t>
            </a:r>
          </a:p>
          <a:p>
            <a:r>
              <a:rPr lang="en-US" b="1" dirty="0" smtClean="0"/>
              <a:t>Bands</a:t>
            </a:r>
          </a:p>
          <a:p>
            <a:r>
              <a:rPr lang="en-US" dirty="0" smtClean="0"/>
              <a:t>e</a:t>
            </a:r>
            <a:r>
              <a:rPr lang="en-US" dirty="0" smtClean="0"/>
              <a:t>tc...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31, 12 33 0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8" idx="1"/>
          </p:cNvCxnSpPr>
          <p:nvPr/>
        </p:nvCxnSpPr>
        <p:spPr>
          <a:xfrm rot="10800000" flipV="1">
            <a:off x="6185898" y="2123612"/>
            <a:ext cx="1269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55852" y="1938947"/>
            <a:ext cx="150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 1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1" idx="1"/>
          </p:cNvCxnSpPr>
          <p:nvPr/>
        </p:nvCxnSpPr>
        <p:spPr>
          <a:xfrm rot="10800000" flipV="1">
            <a:off x="6185898" y="5645828"/>
            <a:ext cx="1269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55852" y="5461163"/>
            <a:ext cx="150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 2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3" idx="1"/>
          </p:cNvCxnSpPr>
          <p:nvPr/>
        </p:nvCxnSpPr>
        <p:spPr>
          <a:xfrm rot="10800000" flipV="1">
            <a:off x="4752084" y="4416919"/>
            <a:ext cx="210512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57204" y="4232253"/>
            <a:ext cx="21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 POST 1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31, 12 33 1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1"/>
          </p:cNvCxnSpPr>
          <p:nvPr/>
        </p:nvCxnSpPr>
        <p:spPr>
          <a:xfrm rot="10800000" flipV="1">
            <a:off x="5967412" y="1234796"/>
            <a:ext cx="1269954" cy="1067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37366" y="773131"/>
            <a:ext cx="1502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SCROLL DOWN TO POST 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55851" y="2990347"/>
            <a:ext cx="168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DELETE ALL POSTS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55851" y="3816120"/>
            <a:ext cx="1502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NEW POST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55852" y="4827219"/>
            <a:ext cx="150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REFRESH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0" idx="1"/>
          </p:cNvCxnSpPr>
          <p:nvPr/>
        </p:nvCxnSpPr>
        <p:spPr>
          <a:xfrm rot="10800000" flipV="1">
            <a:off x="3577717" y="3313512"/>
            <a:ext cx="3878135" cy="2735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1"/>
          </p:cNvCxnSpPr>
          <p:nvPr/>
        </p:nvCxnSpPr>
        <p:spPr>
          <a:xfrm rot="10800000" flipV="1">
            <a:off x="4943257" y="4139286"/>
            <a:ext cx="2512595" cy="1909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1"/>
          </p:cNvCxnSpPr>
          <p:nvPr/>
        </p:nvCxnSpPr>
        <p:spPr>
          <a:xfrm rot="10800000" flipV="1">
            <a:off x="6199554" y="5011884"/>
            <a:ext cx="1256299" cy="10370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31, 12 33 2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31, 12 33 4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1"/>
          </p:cNvCxnSpPr>
          <p:nvPr/>
        </p:nvCxnSpPr>
        <p:spPr>
          <a:xfrm rot="10800000" flipV="1">
            <a:off x="6185898" y="2123613"/>
            <a:ext cx="126995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55852" y="1800447"/>
            <a:ext cx="1502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BLANK POST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57204" y="2821926"/>
            <a:ext cx="150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RECORD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57204" y="3682163"/>
            <a:ext cx="150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UPLOAD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57205" y="4699760"/>
            <a:ext cx="150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 ALL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57204" y="5416291"/>
            <a:ext cx="1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DOWNLOAD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3086122" y="3006591"/>
            <a:ext cx="3771083" cy="2409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1"/>
          </p:cNvCxnSpPr>
          <p:nvPr/>
        </p:nvCxnSpPr>
        <p:spPr>
          <a:xfrm rot="10800000" flipV="1">
            <a:off x="3550410" y="3866829"/>
            <a:ext cx="3306795" cy="21821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1"/>
          </p:cNvCxnSpPr>
          <p:nvPr/>
        </p:nvCxnSpPr>
        <p:spPr>
          <a:xfrm rot="10800000" flipV="1">
            <a:off x="6185899" y="4884425"/>
            <a:ext cx="671307" cy="5318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9" idx="1"/>
          </p:cNvCxnSpPr>
          <p:nvPr/>
        </p:nvCxnSpPr>
        <p:spPr>
          <a:xfrm rot="10800000" flipV="1">
            <a:off x="6185898" y="5600956"/>
            <a:ext cx="671306" cy="448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31, 12 48 5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10800000">
            <a:off x="6503844" y="4424077"/>
            <a:ext cx="28289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86736" y="4239411"/>
            <a:ext cx="217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I/P</a:t>
            </a:r>
          </a:p>
          <a:p>
            <a:r>
              <a:rPr lang="en-US" dirty="0" smtClean="0"/>
              <a:t>OSCILLOSCOPE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503831" y="5059340"/>
            <a:ext cx="28289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6723" y="4874674"/>
            <a:ext cx="217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O/P</a:t>
            </a:r>
          </a:p>
          <a:p>
            <a:r>
              <a:rPr lang="en-US" dirty="0" smtClean="0"/>
              <a:t>OSCILLOSCOPE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 Mar 31, 12 34 4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42114" y="682728"/>
            <a:ext cx="1629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FX: REVERB 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1"/>
          </p:cNvCxnSpPr>
          <p:nvPr/>
        </p:nvCxnSpPr>
        <p:spPr>
          <a:xfrm rot="10800000">
            <a:off x="6336108" y="867394"/>
            <a:ext cx="110600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442114" y="2327113"/>
            <a:ext cx="1420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PLAY ONE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rot="10800000">
            <a:off x="3168054" y="1583929"/>
            <a:ext cx="4274060" cy="927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1"/>
          </p:cNvCxnSpPr>
          <p:nvPr/>
        </p:nvCxnSpPr>
        <p:spPr>
          <a:xfrm rot="10800000">
            <a:off x="3168054" y="2327113"/>
            <a:ext cx="4274060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</p:cNvCxnSpPr>
          <p:nvPr/>
        </p:nvCxnSpPr>
        <p:spPr>
          <a:xfrm rot="10800000" flipV="1">
            <a:off x="3168054" y="2511778"/>
            <a:ext cx="4274060" cy="4512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1"/>
          </p:cNvCxnSpPr>
          <p:nvPr/>
        </p:nvCxnSpPr>
        <p:spPr>
          <a:xfrm rot="10800000" flipV="1">
            <a:off x="3168054" y="2511779"/>
            <a:ext cx="4274060" cy="1161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31, 12 50 5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61918" y="4956603"/>
            <a:ext cx="2215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LOOP SELECTOR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rot="10800000" flipV="1">
            <a:off x="4629182" y="5141268"/>
            <a:ext cx="2132736" cy="10578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 Mar 31, 12 50 5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  <p:pic>
        <p:nvPicPr>
          <p:cNvPr id="6" name="Picture 5" descr="Photo Mar 31, 1 00 4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64174" y="4028094"/>
            <a:ext cx="2082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RE-RECORDING </a:t>
            </a:r>
          </a:p>
          <a:p>
            <a:r>
              <a:rPr lang="en-US" dirty="0" smtClean="0"/>
              <a:t>LOOP 3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rot="10800000">
            <a:off x="6103966" y="3208820"/>
            <a:ext cx="860208" cy="1142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rot="10800000" flipV="1">
            <a:off x="3386540" y="4351259"/>
            <a:ext cx="3577634" cy="1151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rot="10800000" flipV="1">
            <a:off x="4711114" y="4351259"/>
            <a:ext cx="2253060" cy="191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31, 1 27 3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23209" y="4301185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UPLOADING </a:t>
            </a:r>
          </a:p>
          <a:p>
            <a:r>
              <a:rPr lang="en-US" dirty="0" smtClean="0"/>
              <a:t>LOOP 3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rot="10800000" flipV="1">
            <a:off x="3427507" y="4624351"/>
            <a:ext cx="3495703" cy="1465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rot="10800000" flipV="1">
            <a:off x="4697459" y="4624351"/>
            <a:ext cx="2225750" cy="1697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31, 1 28 0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69" y="0"/>
            <a:ext cx="38636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96316" y="5011222"/>
            <a:ext cx="16380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DOWNLOAD </a:t>
            </a:r>
          </a:p>
          <a:p>
            <a:r>
              <a:rPr lang="en-US" dirty="0" smtClean="0"/>
              <a:t>LOOP 3 </a:t>
            </a:r>
            <a:r>
              <a:rPr lang="en-US" dirty="0" smtClean="0"/>
              <a:t>IN P</a:t>
            </a:r>
          </a:p>
          <a:p>
            <a:r>
              <a:rPr lang="en-US" dirty="0" smtClean="0"/>
              <a:t>LACE OF </a:t>
            </a:r>
          </a:p>
          <a:p>
            <a:r>
              <a:rPr lang="en-US" dirty="0" smtClean="0"/>
              <a:t>LOOP 1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rot="10800000" flipV="1">
            <a:off x="6503832" y="5611387"/>
            <a:ext cx="692485" cy="600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rot="10800000" flipV="1">
            <a:off x="4670148" y="5611386"/>
            <a:ext cx="2526169" cy="765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Network Music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Experimental Instrument Building – Harry Partch, John Cage, David Tudor</a:t>
            </a:r>
          </a:p>
          <a:p>
            <a:r>
              <a:rPr lang="en-US" dirty="0" smtClean="0"/>
              <a:t>Sonic Arts Union – David Behrman, Robert Ashley, Alvin </a:t>
            </a:r>
            <a:r>
              <a:rPr lang="en-US" dirty="0" err="1" smtClean="0"/>
              <a:t>Lucier</a:t>
            </a:r>
            <a:r>
              <a:rPr lang="en-US" dirty="0" smtClean="0"/>
              <a:t>, Gordon Mumma</a:t>
            </a:r>
          </a:p>
          <a:p>
            <a:r>
              <a:rPr lang="en-US" dirty="0" smtClean="0"/>
              <a:t>Evolution </a:t>
            </a:r>
            <a:r>
              <a:rPr lang="en-US" dirty="0" smtClean="0"/>
              <a:t>of network </a:t>
            </a:r>
            <a:r>
              <a:rPr lang="en-US" dirty="0" smtClean="0"/>
              <a:t>music in Bay Area</a:t>
            </a:r>
          </a:p>
          <a:p>
            <a:r>
              <a:rPr lang="en-US" b="1" dirty="0" smtClean="0"/>
              <a:t>The </a:t>
            </a:r>
            <a:r>
              <a:rPr lang="en-US" b="1" dirty="0" smtClean="0"/>
              <a:t>League of Automatic </a:t>
            </a:r>
            <a:r>
              <a:rPr lang="en-US" b="1" dirty="0" smtClean="0"/>
              <a:t>Composers </a:t>
            </a:r>
            <a:r>
              <a:rPr lang="en-US" dirty="0" smtClean="0"/>
              <a:t>- John Bischoff, Jim Horton, Tim </a:t>
            </a:r>
            <a:r>
              <a:rPr lang="en-US" dirty="0" smtClean="0"/>
              <a:t>Perkis, </a:t>
            </a:r>
            <a:r>
              <a:rPr lang="en-US" dirty="0" smtClean="0"/>
              <a:t>David Behrman, Paul DeMarinis, Rich Gold</a:t>
            </a:r>
            <a:endParaRPr lang="en-US" b="1" dirty="0" smtClean="0"/>
          </a:p>
          <a:p>
            <a:r>
              <a:rPr lang="en-US" b="1" dirty="0" smtClean="0"/>
              <a:t>The </a:t>
            </a:r>
            <a:r>
              <a:rPr lang="en-US" b="1" dirty="0" smtClean="0"/>
              <a:t>Hub</a:t>
            </a:r>
            <a:r>
              <a:rPr lang="en-US" dirty="0" smtClean="0"/>
              <a:t> – Chris Brown, Mark </a:t>
            </a:r>
            <a:r>
              <a:rPr lang="en-US" dirty="0" err="1" smtClean="0"/>
              <a:t>Trayle</a:t>
            </a:r>
            <a:r>
              <a:rPr lang="en-US" dirty="0" smtClean="0"/>
              <a:t>, Phil Stone, Scot Grisham Lancaster</a:t>
            </a:r>
            <a:endParaRPr lang="en-US" b="1" dirty="0" smtClean="0"/>
          </a:p>
          <a:p>
            <a:r>
              <a:rPr lang="en-US" dirty="0" smtClean="0"/>
              <a:t>Silicon </a:t>
            </a:r>
            <a:r>
              <a:rPr lang="en-US" dirty="0" smtClean="0"/>
              <a:t>Orchestra, The LAB, Blind Lemon</a:t>
            </a:r>
          </a:p>
          <a:p>
            <a:r>
              <a:rPr lang="en-US" dirty="0" smtClean="0"/>
              <a:t>Rota-League</a:t>
            </a:r>
          </a:p>
          <a:p>
            <a:r>
              <a:rPr lang="en-US" dirty="0" smtClean="0"/>
              <a:t>Zero Chat </a:t>
            </a:r>
            <a:r>
              <a:rPr lang="en-US" dirty="0" smtClean="0"/>
              <a:t>Chat, Simple Degradation, Borrowing </a:t>
            </a:r>
            <a:r>
              <a:rPr lang="en-US" dirty="0" smtClean="0"/>
              <a:t>and </a:t>
            </a:r>
            <a:r>
              <a:rPr lang="en-US" dirty="0" smtClean="0"/>
              <a:t>Stealing, Vague </a:t>
            </a:r>
            <a:r>
              <a:rPr lang="en-US" dirty="0" smtClean="0"/>
              <a:t>Notions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8331"/>
            <a:ext cx="3924300" cy="207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29964"/>
            <a:ext cx="3924300" cy="229584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TunesAr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25" y="177800"/>
            <a:ext cx="6502400" cy="65024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1832" y="177800"/>
            <a:ext cx="7467600" cy="1143000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TunesAr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25" y="177800"/>
            <a:ext cx="6502400" cy="65024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11832" y="177800"/>
            <a:ext cx="7467600" cy="1143000"/>
          </a:xfrm>
        </p:spPr>
        <p:txBody>
          <a:bodyPr/>
          <a:lstStyle/>
          <a:p>
            <a:pPr algn="ctr"/>
            <a:r>
              <a:rPr lang="en-US" dirty="0" smtClean="0"/>
              <a:t>QnA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43590" y="4383120"/>
            <a:ext cx="170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Developments in Recent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Imaginary Landscape No. 4 for Twelve Radios</a:t>
            </a:r>
          </a:p>
          <a:p>
            <a:r>
              <a:rPr lang="en-US" dirty="0" smtClean="0"/>
              <a:t>Helicopter </a:t>
            </a:r>
            <a:r>
              <a:rPr lang="en-US" dirty="0" smtClean="0"/>
              <a:t>String </a:t>
            </a:r>
            <a:r>
              <a:rPr lang="en-US" dirty="0" smtClean="0"/>
              <a:t>Quarter</a:t>
            </a:r>
          </a:p>
          <a:p>
            <a:r>
              <a:rPr lang="en-US" dirty="0" smtClean="0"/>
              <a:t>Lorks, MoPho Orchestras</a:t>
            </a:r>
          </a:p>
          <a:p>
            <a:r>
              <a:rPr lang="en-US" dirty="0" smtClean="0"/>
              <a:t>SoundWIRE, SoundJack DIP, DIAMOUSES</a:t>
            </a:r>
          </a:p>
          <a:p>
            <a:r>
              <a:rPr lang="en-US" dirty="0" smtClean="0"/>
              <a:t>eJAMMING AUDiiO, NINJAM, TablaNet</a:t>
            </a:r>
            <a:r>
              <a:rPr lang="en-US" dirty="0" smtClean="0"/>
              <a:t>, </a:t>
            </a:r>
            <a:r>
              <a:rPr lang="en-US" dirty="0" smtClean="0"/>
              <a:t>JAMR</a:t>
            </a:r>
            <a:endParaRPr lang="en-US" dirty="0" smtClean="0"/>
          </a:p>
          <a:p>
            <a:r>
              <a:rPr lang="en-US" dirty="0" smtClean="0"/>
              <a:t>SoundCloud/Reverbnation/Bandcamp</a:t>
            </a:r>
          </a:p>
          <a:p>
            <a:r>
              <a:rPr lang="en-US" dirty="0" smtClean="0"/>
              <a:t>SoundCloud, Freesounds, Audioboo, Chirbit, </a:t>
            </a:r>
            <a:r>
              <a:rPr lang="en-US" dirty="0" smtClean="0"/>
              <a:t>Croak.it</a:t>
            </a:r>
          </a:p>
          <a:p>
            <a:r>
              <a:rPr lang="en-US" dirty="0" smtClean="0"/>
              <a:t>Napster, </a:t>
            </a:r>
            <a:r>
              <a:rPr lang="en-US" dirty="0" smtClean="0"/>
              <a:t>Synchronoss</a:t>
            </a:r>
          </a:p>
          <a:p>
            <a:r>
              <a:rPr lang="en-US" dirty="0" smtClean="0"/>
              <a:t>Pandora/Spotify/Rdio/Last.fm</a:t>
            </a:r>
            <a:endParaRPr lang="en-US" dirty="0" smtClean="0"/>
          </a:p>
          <a:p>
            <a:r>
              <a:rPr lang="en-US" dirty="0" smtClean="0"/>
              <a:t>Biophilia, SongPop</a:t>
            </a:r>
          </a:p>
          <a:p>
            <a:r>
              <a:rPr lang="en-US" dirty="0" smtClean="0"/>
              <a:t>Picle, </a:t>
            </a:r>
            <a:r>
              <a:rPr lang="en-US" dirty="0" smtClean="0"/>
              <a:t>JamSnap, Urban Remix</a:t>
            </a:r>
          </a:p>
          <a:p>
            <a:r>
              <a:rPr lang="en-US" dirty="0" smtClean="0"/>
              <a:t>TouchOSC, edjing etc.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Map of Network Music Technology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728315" y="2276288"/>
            <a:ext cx="1820835" cy="1745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Radio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54755" y="5144348"/>
            <a:ext cx="1503189" cy="145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157944" y="3831446"/>
            <a:ext cx="1570371" cy="14542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Audio Sharing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252470" y="1417638"/>
            <a:ext cx="2307760" cy="21164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Tech/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34305" y="2289699"/>
            <a:ext cx="1750079" cy="173193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</a:t>
            </a:r>
          </a:p>
          <a:p>
            <a:pPr algn="ctr"/>
            <a:r>
              <a:rPr lang="en-US" dirty="0" smtClean="0"/>
              <a:t>Specific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084384" y="3831446"/>
            <a:ext cx="1570371" cy="14542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Add-on Multi- Media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</a:t>
            </a:r>
            <a:r>
              <a:rPr lang="en-US" dirty="0" smtClean="0"/>
              <a:t>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4-03-30 at 7.21.5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9" y="1417638"/>
            <a:ext cx="6485735" cy="51428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Mar 30, 7 31 5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402" y="1688098"/>
            <a:ext cx="2701398" cy="4794595"/>
          </a:xfrm>
          <a:prstGeom prst="rect">
            <a:avLst/>
          </a:prstGeom>
        </p:spPr>
      </p:pic>
      <p:pic>
        <p:nvPicPr>
          <p:cNvPr id="5" name="Picture 4" descr="Photo Mar 30, 7 36 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3" y="1688098"/>
            <a:ext cx="2701398" cy="479459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182111" y="4001087"/>
            <a:ext cx="1987944" cy="3386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Sharing</a:t>
            </a:r>
            <a:endParaRPr lang="en-US" dirty="0"/>
          </a:p>
        </p:txBody>
      </p:sp>
      <p:pic>
        <p:nvPicPr>
          <p:cNvPr id="9" name="Picture 8" descr="Screen Shot 2014-03-30 at 7.45.4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704" y="5345329"/>
            <a:ext cx="1513101" cy="3682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37" y="3878996"/>
            <a:ext cx="28575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</a:t>
            </a:r>
            <a:r>
              <a:rPr lang="en-US" dirty="0" smtClean="0"/>
              <a:t>Radio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2741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155" y="1822741"/>
            <a:ext cx="5207000" cy="156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208" y="3878996"/>
            <a:ext cx="1922905" cy="192290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Oriel.thmx</Template>
  <TotalTime>1946</TotalTime>
  <Words>707</Words>
  <Application>Microsoft Macintosh PowerPoint</Application>
  <PresentationFormat>On-screen Show (4:3)</PresentationFormat>
  <Paragraphs>142</Paragraphs>
  <Slides>42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Oriel</vt:lpstr>
      <vt:lpstr>Network Music</vt:lpstr>
      <vt:lpstr>Collaborative Music</vt:lpstr>
      <vt:lpstr>History of Collaborative Music</vt:lpstr>
      <vt:lpstr>Evolution of Network Music</vt:lpstr>
      <vt:lpstr>Developments in Recent Times</vt:lpstr>
      <vt:lpstr>Cluster Map of Network Music Technology</vt:lpstr>
      <vt:lpstr>Audio Sharing</vt:lpstr>
      <vt:lpstr>Audio Sharing</vt:lpstr>
      <vt:lpstr>Internet Radio</vt:lpstr>
      <vt:lpstr>Slide 10</vt:lpstr>
      <vt:lpstr>Add-on Multimedia</vt:lpstr>
      <vt:lpstr>Slide 12</vt:lpstr>
      <vt:lpstr>Network Specific</vt:lpstr>
      <vt:lpstr>Performance Tech/Tools</vt:lpstr>
      <vt:lpstr>MORE …</vt:lpstr>
      <vt:lpstr>Slide 16</vt:lpstr>
      <vt:lpstr>Motivation</vt:lpstr>
      <vt:lpstr>Elements of Design</vt:lpstr>
      <vt:lpstr>Cross-Rhythms</vt:lpstr>
      <vt:lpstr>LCM Magic</vt:lpstr>
      <vt:lpstr>Idea: Storyboard</vt:lpstr>
      <vt:lpstr>Slide 22</vt:lpstr>
      <vt:lpstr>Slide 23</vt:lpstr>
      <vt:lpstr>Slide 24</vt:lpstr>
      <vt:lpstr>Slide 25</vt:lpstr>
      <vt:lpstr>Slide 26</vt:lpstr>
      <vt:lpstr>Proglets: Work Flow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Technology</vt:lpstr>
      <vt:lpstr>DEMO</vt:lpstr>
      <vt:lpstr>QnA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Music</dc:title>
  <dc:creator>MusicUser</dc:creator>
  <cp:lastModifiedBy>MusicUser</cp:lastModifiedBy>
  <cp:revision>34</cp:revision>
  <dcterms:created xsi:type="dcterms:W3CDTF">2014-03-29T23:32:41Z</dcterms:created>
  <dcterms:modified xsi:type="dcterms:W3CDTF">2014-03-31T07:59:27Z</dcterms:modified>
</cp:coreProperties>
</file>